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7"/>
  </p:notesMasterIdLst>
  <p:sldIdLst>
    <p:sldId id="256" r:id="rId2"/>
    <p:sldId id="294" r:id="rId3"/>
    <p:sldId id="257" r:id="rId4"/>
    <p:sldId id="261" r:id="rId5"/>
    <p:sldId id="262" r:id="rId6"/>
    <p:sldId id="263" r:id="rId7"/>
    <p:sldId id="264" r:id="rId8"/>
    <p:sldId id="266" r:id="rId9"/>
    <p:sldId id="292" r:id="rId10"/>
    <p:sldId id="265" r:id="rId11"/>
    <p:sldId id="267" r:id="rId12"/>
    <p:sldId id="268" r:id="rId13"/>
    <p:sldId id="269" r:id="rId14"/>
    <p:sldId id="271" r:id="rId15"/>
    <p:sldId id="270" r:id="rId16"/>
    <p:sldId id="272" r:id="rId17"/>
    <p:sldId id="274" r:id="rId18"/>
    <p:sldId id="273" r:id="rId19"/>
    <p:sldId id="275" r:id="rId20"/>
    <p:sldId id="276" r:id="rId21"/>
    <p:sldId id="277" r:id="rId22"/>
    <p:sldId id="293" r:id="rId23"/>
    <p:sldId id="278" r:id="rId24"/>
    <p:sldId id="259" r:id="rId25"/>
    <p:sldId id="260" r:id="rId26"/>
    <p:sldId id="286" r:id="rId27"/>
    <p:sldId id="287" r:id="rId28"/>
    <p:sldId id="295" r:id="rId29"/>
    <p:sldId id="296" r:id="rId30"/>
    <p:sldId id="279" r:id="rId31"/>
    <p:sldId id="280" r:id="rId32"/>
    <p:sldId id="282" r:id="rId33"/>
    <p:sldId id="283" r:id="rId34"/>
    <p:sldId id="297"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Serverless Architecture" id="{0649193C-E660-B140-B708-84CDDFBB9628}">
          <p14:sldIdLst>
            <p14:sldId id="294"/>
            <p14:sldId id="257"/>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93"/>
            <p14:sldId id="278"/>
          </p14:sldIdLst>
        </p14:section>
        <p14:section name="Cognitive Services" id="{1BBB268E-22D2-B34A-AADE-A60E9A1918EC}">
          <p14:sldIdLst>
            <p14:sldId id="259"/>
          </p14:sldIdLst>
        </p14:section>
        <p14:section name="BotChehara Demonstration" id="{41755FB7-70C4-F046-A1B3-493D15B3C6C6}">
          <p14:sldIdLst>
            <p14:sldId id="260"/>
            <p14:sldId id="286"/>
            <p14:sldId id="287"/>
            <p14:sldId id="295"/>
            <p14:sldId id="296"/>
          </p14:sldIdLst>
        </p14:section>
        <p14:section name="BotChehara" id="{4D7BC352-6B47-374E-BF23-4665013C9251}">
          <p14:sldIdLst>
            <p14:sldId id="279"/>
            <p14:sldId id="280"/>
            <p14:sldId id="282"/>
            <p14:sldId id="283"/>
            <p14:sldId id="297"/>
            <p14:sldId id="29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68975"/>
  </p:normalViewPr>
  <p:slideViewPr>
    <p:cSldViewPr snapToGrid="0" snapToObjects="1">
      <p:cViewPr varScale="1">
        <p:scale>
          <a:sx n="81" d="100"/>
          <a:sy n="81"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10/7/17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115066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848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575461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361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33000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10/7/17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10/7/17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10/7/17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10/7/17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10/7/17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10/7/17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10/7/17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skarlekar/faces" TargetMode="External"/><Relationship Id="rId4" Type="http://schemas.openxmlformats.org/officeDocument/2006/relationships/hyperlink" Target="https://github.com/skarlekar/chehara#aiaas" TargetMode="External"/><Relationship Id="rId5" Type="http://schemas.openxmlformats.org/officeDocument/2006/relationships/hyperlink" Target="http://www.serverless.com/" TargetMode="External"/><Relationship Id="rId6" Type="http://schemas.openxmlformats.org/officeDocument/2006/relationships/hyperlink" Target="https://api.slack.com/" TargetMode="External"/><Relationship Id="rId7" Type="http://schemas.openxmlformats.org/officeDocument/2006/relationships/hyperlink" Target="https://aws.amazon.com/step-functions" TargetMode="External"/><Relationship Id="rId8" Type="http://schemas.openxmlformats.org/officeDocument/2006/relationships/hyperlink" Target="https://aws.amazon.com/rekognition" TargetMode="External"/><Relationship Id="rId9" Type="http://schemas.openxmlformats.org/officeDocument/2006/relationships/hyperlink" Target="https://cloud.google.com/vision" TargetMode="External"/><Relationship Id="rId10" Type="http://schemas.openxmlformats.org/officeDocument/2006/relationships/hyperlink" Target="https://slack.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karlekar/chehara" TargetMode="External"/><Relationship Id="rId4" Type="http://schemas.openxmlformats.org/officeDocument/2006/relationships/hyperlink" Target="http://bit.ly/chehara"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Cognitive Microservices USING Serverless Framework</a:t>
            </a:r>
            <a:endParaRPr lang="en-US" sz="6000" dirty="0"/>
          </a:p>
        </p:txBody>
      </p:sp>
      <p:sp>
        <p:nvSpPr>
          <p:cNvPr id="3" name="Subtitle 2"/>
          <p:cNvSpPr>
            <a:spLocks noGrp="1"/>
          </p:cNvSpPr>
          <p:nvPr>
            <p:ph type="subTitle" idx="1"/>
          </p:nvPr>
        </p:nvSpPr>
        <p:spPr>
          <a:xfrm>
            <a:off x="1069848" y="4389119"/>
            <a:ext cx="8122278" cy="1542123"/>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smtClean="0"/>
          </a:p>
          <a:p>
            <a:r>
              <a:rPr lang="en-US" dirty="0" smtClean="0"/>
              <a:t>LinkedIn: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a:t>
            </a:r>
            <a:r>
              <a:rPr lang="en-US" sz="2400" dirty="0" err="1" smtClean="0"/>
              <a:t>serverless</a:t>
            </a:r>
            <a:r>
              <a:rPr lang="en-US" sz="2400" dirty="0" smtClean="0"/>
              <a:t>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a:t>
            </a:r>
            <a:r>
              <a:rPr lang="en-US" sz="2400" dirty="0" err="1" smtClean="0"/>
              <a:t>serverless</a:t>
            </a:r>
            <a:r>
              <a:rPr lang="en-US" sz="2400" dirty="0" smtClean="0"/>
              <a:t>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189404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a:t>
            </a:r>
            <a:r>
              <a:rPr lang="en-US" sz="4800" b="1" dirty="0" smtClean="0"/>
              <a:t>Serverless Architecture?</a:t>
            </a:r>
            <a:endParaRPr lang="en-US" sz="16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smtClean="0"/>
              <a:t>scalable </a:t>
            </a:r>
            <a:r>
              <a:rPr lang="en-US" dirty="0"/>
              <a:t>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64723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
        <p:nvSpPr>
          <p:cNvPr id="7" name="Content Placeholder 2"/>
          <p:cNvSpPr>
            <a:spLocks noGrp="1"/>
          </p:cNvSpPr>
          <p:nvPr>
            <p:ph idx="1"/>
          </p:nvPr>
        </p:nvSpPr>
        <p:spPr>
          <a:xfrm>
            <a:off x="504501" y="1100138"/>
            <a:ext cx="11319639"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a:t>Google - https://</a:t>
            </a:r>
            <a:r>
              <a:rPr lang="en-US" sz="2400" dirty="0" err="1"/>
              <a:t>serverless.com</a:t>
            </a:r>
            <a:r>
              <a:rPr lang="en-US" sz="2400" dirty="0"/>
              <a:t>/framework/docs/providers/google/guide/credentials/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Create Service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Create a new service using the </a:t>
            </a:r>
            <a:r>
              <a:rPr lang="en-US" sz="2400" dirty="0" smtClean="0"/>
              <a:t>Python template on Amazon, </a:t>
            </a:r>
            <a:r>
              <a:rPr lang="en-US" sz="2400" dirty="0"/>
              <a:t>specifying a unique name and an optional path for your </a:t>
            </a:r>
            <a:r>
              <a:rPr lang="en-US" sz="2400" dirty="0" smtClean="0"/>
              <a:t>service. </a:t>
            </a:r>
            <a:endParaRPr lang="en-US" sz="2400" dirty="0" smtClean="0"/>
          </a:p>
          <a:p>
            <a:pPr marL="0" indent="0">
              <a:buNone/>
            </a:pPr>
            <a:endParaRPr lang="en-US" sz="2400" dirty="0" smtClean="0"/>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create --template </a:t>
            </a:r>
            <a:r>
              <a:rPr lang="en-US" sz="2400" dirty="0" err="1" smtClean="0">
                <a:latin typeface="Consolas" charset="0"/>
                <a:ea typeface="Consolas" charset="0"/>
                <a:cs typeface="Consolas" charset="0"/>
              </a:rPr>
              <a:t>aws</a:t>
            </a:r>
            <a:r>
              <a:rPr lang="en-US" sz="2400" dirty="0" smtClean="0">
                <a:latin typeface="Consolas" charset="0"/>
                <a:ea typeface="Consolas" charset="0"/>
                <a:cs typeface="Consolas" charset="0"/>
              </a:rPr>
              <a:t>-python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name </a:t>
            </a:r>
            <a:r>
              <a:rPr lang="en-US" sz="2400" dirty="0" err="1" smtClean="0">
                <a:latin typeface="Consolas" charset="0"/>
                <a:ea typeface="Consolas" charset="0"/>
                <a:cs typeface="Consolas" charset="0"/>
              </a:rPr>
              <a:t>helloWorld</a:t>
            </a:r>
            <a:r>
              <a:rPr lang="en-US" sz="2400" dirty="0" smtClean="0">
                <a:latin typeface="Consolas" charset="0"/>
                <a:ea typeface="Consolas" charset="0"/>
                <a:cs typeface="Consolas" charset="0"/>
              </a:rPr>
              <a:t> --path </a:t>
            </a:r>
            <a:r>
              <a:rPr lang="en-US" sz="2400" dirty="0" err="1" smtClean="0">
                <a:latin typeface="Consolas" charset="0"/>
                <a:ea typeface="Consolas" charset="0"/>
                <a:cs typeface="Consolas" charset="0"/>
              </a:rPr>
              <a:t>helloWorldService</a:t>
            </a:r>
            <a:endParaRPr lang="en-US" sz="2400" dirty="0">
              <a:latin typeface="Consolas" charset="0"/>
              <a:ea typeface="Consolas" charset="0"/>
              <a:cs typeface="Consolas" charset="0"/>
            </a:endParaRPr>
          </a:p>
          <a:p>
            <a:pPr marL="0" indent="0">
              <a:buNone/>
            </a:pPr>
            <a:endParaRPr lang="en-US" sz="2400" dirty="0" smtClean="0"/>
          </a:p>
          <a:p>
            <a:pPr marL="0" indent="0">
              <a:buNone/>
            </a:pPr>
            <a:r>
              <a:rPr lang="en-US" sz="2400" dirty="0" smtClean="0"/>
              <a:t>Serverless framework will now create the service declaration  for the </a:t>
            </a:r>
            <a:r>
              <a:rPr lang="en-US" sz="2400" i="1" dirty="0" err="1" smtClean="0"/>
              <a:t>helloWorld</a:t>
            </a:r>
            <a:r>
              <a:rPr lang="en-US" sz="2400" dirty="0" smtClean="0"/>
              <a:t> service in directory </a:t>
            </a:r>
            <a:r>
              <a:rPr lang="en-US" sz="2400" i="1" dirty="0" err="1" smtClean="0"/>
              <a:t>helloWorldService</a:t>
            </a:r>
            <a:r>
              <a:rPr lang="en-US" sz="2400" i="1" dirty="0" smtClean="0"/>
              <a:t>.</a:t>
            </a:r>
            <a:endParaRPr lang="en-US" sz="2400" i="1" dirty="0" smtClean="0"/>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deploy --verbose</a:t>
            </a:r>
            <a:endParaRPr lang="en-US" sz="2400" dirty="0"/>
          </a:p>
          <a:p>
            <a:pPr marL="0" indent="0">
              <a:buNone/>
            </a:pPr>
            <a:r>
              <a:rPr lang="en-US" sz="2400" dirty="0" smtClean="0"/>
              <a:t>To deploy a single function after making changes to it,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93668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smtClean="0"/>
              <a:t>Artificial Intelligence as </a:t>
            </a:r>
            <a:r>
              <a:rPr lang="en-US" sz="4800" b="1" smtClean="0"/>
              <a:t>a Service</a:t>
            </a:r>
            <a:endParaRPr lang="en-US" sz="1600" dirty="0"/>
          </a:p>
        </p:txBody>
      </p:sp>
      <p:sp>
        <p:nvSpPr>
          <p:cNvPr id="3" name="Content Placeholder 2"/>
          <p:cNvSpPr>
            <a:spLocks noGrp="1"/>
          </p:cNvSpPr>
          <p:nvPr>
            <p:ph idx="1"/>
          </p:nvPr>
        </p:nvSpPr>
        <p:spPr>
          <a:xfrm>
            <a:off x="1069848" y="1450428"/>
            <a:ext cx="10058400" cy="4035972"/>
          </a:xfrm>
        </p:spPr>
        <p:txBody>
          <a:bodyPr>
            <a:normAutofit/>
          </a:bodyPr>
          <a:lstStyle/>
          <a:p>
            <a:r>
              <a:rPr lang="en-US" dirty="0"/>
              <a:t>Cognitive Services </a:t>
            </a:r>
            <a:r>
              <a:rPr lang="en-US" dirty="0" smtClean="0"/>
              <a:t>are machine learning services that makes your </a:t>
            </a:r>
            <a:r>
              <a:rPr lang="en-US" dirty="0"/>
              <a:t>applications more intelligent, engaging and discoverable. </a:t>
            </a:r>
            <a:endParaRPr lang="en-US" dirty="0" smtClean="0"/>
          </a:p>
          <a:p>
            <a:r>
              <a:rPr lang="en-US" dirty="0" smtClean="0"/>
              <a:t>These cognitive services </a:t>
            </a:r>
            <a:r>
              <a:rPr lang="en-US" dirty="0"/>
              <a:t>expands on </a:t>
            </a:r>
            <a:r>
              <a:rPr lang="en-US" dirty="0" smtClean="0"/>
              <a:t>machine </a:t>
            </a:r>
            <a:r>
              <a:rPr lang="en-US" dirty="0"/>
              <a:t>learning APIs and enables developers to easily add intelligent features – such as emotion and video detection; facial, speech and vision recognition; and speech and language understanding – into their applications</a:t>
            </a:r>
            <a:r>
              <a:rPr lang="en-US" dirty="0" smtClean="0"/>
              <a:t>.</a:t>
            </a:r>
          </a:p>
          <a:p>
            <a:r>
              <a:rPr lang="en-US" dirty="0"/>
              <a:t>The leading cloud providers such as Google, Amazon, Microsoft and IBM provide a portfolio </a:t>
            </a:r>
            <a:r>
              <a:rPr lang="en-US" dirty="0" smtClean="0"/>
              <a:t>cognitive </a:t>
            </a:r>
            <a:r>
              <a:rPr lang="en-US" dirty="0"/>
              <a:t>services that are API-driven and easy to use.</a:t>
            </a:r>
          </a:p>
          <a:p>
            <a:r>
              <a:rPr lang="en-US" dirty="0" smtClean="0"/>
              <a:t>These pre-packaged, API-driven cognitive function as a service is also called </a:t>
            </a:r>
            <a:r>
              <a:rPr lang="en-US" dirty="0" err="1" smtClean="0"/>
              <a:t>AIaaS</a:t>
            </a:r>
            <a:r>
              <a:rPr lang="en-US" dirty="0" smtClean="0"/>
              <a:t> or Artificial Intelligence as a Service. </a:t>
            </a:r>
            <a:endParaRPr lang="en-US" dirty="0"/>
          </a:p>
          <a:p>
            <a:r>
              <a:rPr lang="en-US" dirty="0" err="1" smtClean="0"/>
              <a:t>AIaaS</a:t>
            </a:r>
            <a:r>
              <a:rPr lang="en-US" dirty="0" smtClean="0"/>
              <a:t> service is billed in the same fashion as other </a:t>
            </a:r>
            <a:r>
              <a:rPr lang="en-US" dirty="0" err="1" smtClean="0"/>
              <a:t>serverless</a:t>
            </a:r>
            <a:r>
              <a:rPr lang="en-US" dirty="0" smtClean="0"/>
              <a:t> services for the compute and storage by the minute unless noted otherwise by the provider.</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6" name="Rectangle 5"/>
          <p:cNvSpPr/>
          <p:nvPr/>
        </p:nvSpPr>
        <p:spPr>
          <a:xfrm>
            <a:off x="2379814" y="5608694"/>
            <a:ext cx="7743338"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AIaaS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API-driven, Pre-packaged Cognitive Services </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r>
              <a:rPr lang="en-US" dirty="0" smtClean="0"/>
              <a:t> </a:t>
            </a:r>
            <a:r>
              <a:rPr lang="en-US" dirty="0" smtClean="0"/>
              <a:t>-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325946"/>
          </a:xfrm>
        </p:spPr>
        <p:txBody>
          <a:bodyPr>
            <a:normAutofit/>
          </a:bodyPr>
          <a:lstStyle/>
          <a:p>
            <a:pPr algn="ctr"/>
            <a:r>
              <a:rPr lang="en-US" sz="4000" b="1" dirty="0" smtClean="0"/>
              <a:t>Bot </a:t>
            </a:r>
            <a:r>
              <a:rPr lang="en-US" sz="4000" b="1" dirty="0" err="1" smtClean="0"/>
              <a:t>CHehara</a:t>
            </a:r>
            <a:r>
              <a:rPr lang="en-US" sz="4000" b="1" dirty="0" smtClean="0"/>
              <a:t> </a:t>
            </a:r>
            <a:r>
              <a:rPr lang="en-US" sz="4000" b="1" dirty="0" smtClean="0"/>
              <a:t>-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1325849"/>
            <a:ext cx="10058400" cy="5129497"/>
          </a:xfrm>
          <a:prstGeom prst="rect">
            <a:avLst/>
          </a:prstGeom>
        </p:spPr>
      </p:pic>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199440"/>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a:t>
            </a:r>
            <a:r>
              <a:rPr lang="en-US" sz="2800" b="1" dirty="0" smtClean="0"/>
              <a:t>Demo </a:t>
            </a:r>
            <a:r>
              <a:rPr lang="mr-IN" sz="2800" b="1" dirty="0" smtClean="0"/>
              <a:t>–</a:t>
            </a:r>
            <a:r>
              <a:rPr lang="en-US" sz="2800" b="1" dirty="0" smtClean="0"/>
              <a:t> Celebrity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883" y="1096978"/>
            <a:ext cx="5564461" cy="5540932"/>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a:t>
            </a:r>
            <a:r>
              <a:rPr lang="en-US" sz="2800" b="1" dirty="0" smtClean="0"/>
              <a:t>Demo </a:t>
            </a:r>
            <a:r>
              <a:rPr lang="mr-IN" sz="2800" b="1" dirty="0" smtClean="0"/>
              <a:t>–</a:t>
            </a:r>
            <a:r>
              <a:rPr lang="en-US" sz="2800" b="1" dirty="0" smtClean="0"/>
              <a:t> Landmark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9" y="944425"/>
            <a:ext cx="7626620" cy="5693484"/>
          </a:xfrm>
          <a:prstGeom prst="rect">
            <a:avLst/>
          </a:prstGeom>
        </p:spPr>
      </p:pic>
    </p:spTree>
    <p:extLst>
      <p:ext uri="{BB962C8B-B14F-4D97-AF65-F5344CB8AC3E}">
        <p14:creationId xmlns:p14="http://schemas.microsoft.com/office/powerpoint/2010/main" val="21098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a:t>
            </a:r>
            <a:r>
              <a:rPr lang="en-US" sz="2800" b="1" dirty="0" smtClean="0"/>
              <a:t>Demo </a:t>
            </a:r>
            <a:r>
              <a:rPr lang="mr-IN" sz="2800" b="1" dirty="0" smtClean="0"/>
              <a:t>–</a:t>
            </a:r>
            <a:r>
              <a:rPr lang="en-US" sz="2800" b="1" dirty="0" smtClean="0"/>
              <a:t> Text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324" y="983097"/>
            <a:ext cx="6857963" cy="5654812"/>
          </a:xfrm>
          <a:prstGeom prst="rect">
            <a:avLst/>
          </a:prstGeom>
        </p:spPr>
      </p:pic>
    </p:spTree>
    <p:extLst>
      <p:ext uri="{BB962C8B-B14F-4D97-AF65-F5344CB8AC3E}">
        <p14:creationId xmlns:p14="http://schemas.microsoft.com/office/powerpoint/2010/main" val="197243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a:t>
            </a:r>
            <a:r>
              <a:rPr lang="en-US" sz="4800" b="1" dirty="0" err="1" smtClean="0"/>
              <a:t>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as a service </a:t>
            </a:r>
            <a:r>
              <a:rPr lang="en-US" dirty="0"/>
              <a:t>(</a:t>
            </a:r>
            <a:r>
              <a:rPr lang="en-US" dirty="0" err="1" smtClean="0"/>
              <a:t>faaS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a:t>
            </a:r>
            <a:r>
              <a:rPr lang="en-US" dirty="0" err="1"/>
              <a:t>serverless</a:t>
            </a:r>
            <a:r>
              <a:rPr lang="en-US" dirty="0"/>
              <a:t>"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a:t>
            </a:r>
            <a:r>
              <a:rPr lang="en-US" dirty="0" err="1"/>
              <a:t>serverless</a:t>
            </a:r>
            <a:r>
              <a:rPr lang="en-US" dirty="0"/>
              <a:t> model rendering the cloud platform architectures dominating in 2017 as legacy </a:t>
            </a:r>
            <a:r>
              <a:rPr lang="en-US" dirty="0" smtClean="0"/>
              <a:t>architectures</a:t>
            </a:r>
            <a:r>
              <a:rPr lang="en-US" baseline="30000" dirty="0"/>
              <a:t>1</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The </a:t>
            </a:r>
            <a:r>
              <a:rPr lang="en-US" dirty="0" smtClean="0"/>
              <a:t>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56" y="0"/>
            <a:ext cx="11128282"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The Bot Who could not forget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r>
              <a:rPr lang="en-US" sz="2400" dirty="0" err="1"/>
              <a:t>BotChehara</a:t>
            </a:r>
            <a:r>
              <a:rPr lang="en-US" sz="2400" dirty="0"/>
              <a:t> is a Slack Bot that recognizes pictures of celebrities, famous landmarks and extracts texts from pictures of documents. </a:t>
            </a:r>
            <a:r>
              <a:rPr lang="en-US" sz="2400" i="1" dirty="0" err="1"/>
              <a:t>Chehara</a:t>
            </a:r>
            <a:r>
              <a:rPr lang="en-US" sz="2400" dirty="0"/>
              <a:t> is Hindi for Face. </a:t>
            </a:r>
            <a:r>
              <a:rPr lang="en-US" sz="2400" dirty="0" err="1"/>
              <a:t>BotChehara</a:t>
            </a:r>
            <a:r>
              <a:rPr lang="en-US" sz="2400" dirty="0"/>
              <a:t> was inspired by the </a:t>
            </a:r>
            <a:r>
              <a:rPr lang="en-US" sz="2400" dirty="0" err="1"/>
              <a:t>SMSBot</a:t>
            </a:r>
            <a:r>
              <a:rPr lang="en-US" sz="2400" dirty="0"/>
              <a:t> </a:t>
            </a:r>
            <a:r>
              <a:rPr lang="en-US" sz="2400" i="1" dirty="0"/>
              <a:t>faces</a:t>
            </a:r>
            <a:r>
              <a:rPr lang="en-US" sz="2400" dirty="0"/>
              <a:t> (see: </a:t>
            </a:r>
            <a:r>
              <a:rPr lang="en-US" sz="2400" dirty="0">
                <a:hlinkClick r:id="rId3"/>
              </a:rPr>
              <a:t>http://github.com/skarlekar/faces</a:t>
            </a:r>
            <a:r>
              <a:rPr lang="en-US" sz="2400" dirty="0"/>
              <a:t>).</a:t>
            </a:r>
          </a:p>
          <a:p>
            <a:r>
              <a:rPr lang="en-US" sz="2400" dirty="0" err="1"/>
              <a:t>BotChehara</a:t>
            </a:r>
            <a:r>
              <a:rPr lang="en-US" sz="2400" dirty="0"/>
              <a:t> is 100% Serverless AIaaS</a:t>
            </a:r>
            <a:r>
              <a:rPr lang="en-US" sz="2400" baseline="30000" dirty="0">
                <a:hlinkClick r:id="rId4"/>
              </a:rPr>
              <a:t>1</a:t>
            </a:r>
            <a:r>
              <a:rPr lang="en-US" sz="2400" dirty="0"/>
              <a:t> micro-service built on top of the </a:t>
            </a:r>
            <a:r>
              <a:rPr lang="en-US" sz="2400" dirty="0">
                <a:hlinkClick r:id="rId5"/>
              </a:rPr>
              <a:t>Serverless Framework</a:t>
            </a:r>
            <a:r>
              <a:rPr lang="en-US" sz="2400" dirty="0"/>
              <a:t> and uses Python, </a:t>
            </a:r>
            <a:r>
              <a:rPr lang="en-US" sz="2400" dirty="0">
                <a:hlinkClick r:id="rId6"/>
              </a:rPr>
              <a:t>SlackAPI</a:t>
            </a:r>
            <a:r>
              <a:rPr lang="en-US" sz="2400" dirty="0"/>
              <a:t>, </a:t>
            </a:r>
            <a:r>
              <a:rPr lang="en-US" sz="2400" dirty="0">
                <a:hlinkClick r:id="rId7"/>
              </a:rPr>
              <a:t>AWS StepFunctions</a:t>
            </a:r>
            <a:r>
              <a:rPr lang="en-US" sz="2400" dirty="0"/>
              <a:t>, </a:t>
            </a:r>
            <a:r>
              <a:rPr lang="en-US" sz="2400" dirty="0">
                <a:hlinkClick r:id="rId8"/>
              </a:rPr>
              <a:t>AWS Rekognition</a:t>
            </a:r>
            <a:r>
              <a:rPr lang="en-US" sz="2400" dirty="0"/>
              <a:t> and </a:t>
            </a:r>
            <a:r>
              <a:rPr lang="en-US" sz="2400" dirty="0">
                <a:hlinkClick r:id="rId9"/>
              </a:rPr>
              <a:t>Google Vision API</a:t>
            </a:r>
            <a:r>
              <a:rPr lang="en-US" sz="2400" dirty="0"/>
              <a:t>. You can invite </a:t>
            </a:r>
            <a:r>
              <a:rPr lang="en-US" sz="2400" dirty="0" err="1"/>
              <a:t>BotChehara</a:t>
            </a:r>
            <a:r>
              <a:rPr lang="en-US" sz="2400" dirty="0"/>
              <a:t> to your </a:t>
            </a:r>
            <a:r>
              <a:rPr lang="en-US" sz="2400" dirty="0" err="1">
                <a:hlinkClick r:id="rId10"/>
              </a:rPr>
              <a:t>Slack</a:t>
            </a:r>
            <a:r>
              <a:rPr lang="en-US" sz="2400" dirty="0" err="1"/>
              <a:t>Workspace</a:t>
            </a:r>
            <a:r>
              <a:rPr lang="en-US" sz="2400" dirty="0"/>
              <a:t>. </a:t>
            </a:r>
            <a:endParaRPr lang="en-US" sz="2400" dirty="0" smtClean="0"/>
          </a:p>
          <a:p>
            <a:r>
              <a:rPr lang="en-US" sz="2400" dirty="0" smtClean="0"/>
              <a:t>Whenever </a:t>
            </a:r>
            <a:r>
              <a:rPr lang="en-US" sz="2400" dirty="0"/>
              <a:t>a picture is posted on the invited channel, </a:t>
            </a:r>
            <a:r>
              <a:rPr lang="en-US" sz="2400" dirty="0" err="1"/>
              <a:t>BotChehara</a:t>
            </a:r>
            <a:r>
              <a:rPr lang="en-US" sz="2400" dirty="0"/>
              <a:t> will analyze the picture to identify faces of celebrities, famous landmarks and post the biography or description &amp; map of the landmark back to the channel. If a picture of a scanned document or signage is uploaded, the bot detects text and posts the extracted raw text back to the channel</a:t>
            </a:r>
            <a:r>
              <a:rPr lang="en-US" sz="2400" dirty="0" smtClean="0"/>
              <a:t>.</a:t>
            </a:r>
            <a:endParaRPr lang="en-US" sz="2200" dirty="0" smtClean="0">
              <a:solidFill>
                <a:srgbClr val="FF0000"/>
              </a:solidFill>
              <a:latin typeface="+mj-lt"/>
              <a:ea typeface="Abadi MT Condensed Light" charset="0"/>
              <a:cs typeface="Abadi MT Condensed Light" charset="0"/>
            </a:endParaRPr>
          </a:p>
          <a:p>
            <a:pPr marL="0" indent="0">
              <a:buNone/>
            </a:pPr>
            <a:r>
              <a:rPr lang="en-US" sz="2200" dirty="0">
                <a:solidFill>
                  <a:srgbClr val="FF0000"/>
                </a:solidFill>
                <a:latin typeface="+mj-lt"/>
                <a:ea typeface="Abadi MT Condensed Light" charset="0"/>
                <a:cs typeface="Abadi MT Condensed Light" charset="0"/>
              </a:rPr>
              <a:t> </a:t>
            </a:r>
            <a:r>
              <a:rPr lang="en-US" sz="2200" dirty="0" smtClean="0">
                <a:solidFill>
                  <a:srgbClr val="FF0000"/>
                </a:solidFill>
                <a:latin typeface="+mj-lt"/>
                <a:ea typeface="Abadi MT Condensed Light" charset="0"/>
                <a:cs typeface="Abadi MT Condensed Light" charset="0"/>
              </a:rPr>
              <a:t>        </a:t>
            </a:r>
            <a:r>
              <a:rPr lang="en-US" sz="2200" dirty="0" err="1" smtClean="0">
                <a:solidFill>
                  <a:srgbClr val="FF0000"/>
                </a:solidFill>
                <a:latin typeface="+mj-lt"/>
                <a:ea typeface="Abadi MT Condensed Light" charset="0"/>
                <a:cs typeface="Abadi MT Condensed Light" charset="0"/>
              </a:rPr>
              <a:t>BotChehara</a:t>
            </a:r>
            <a:r>
              <a:rPr lang="en-US" sz="2200" dirty="0" smtClean="0">
                <a:solidFill>
                  <a:srgbClr val="FF0000"/>
                </a:solidFill>
                <a:latin typeface="+mj-lt"/>
                <a:ea typeface="Abadi MT Condensed Light" charset="0"/>
                <a:cs typeface="Abadi MT Condensed Light" charset="0"/>
              </a:rPr>
              <a:t> code </a:t>
            </a:r>
            <a:r>
              <a:rPr lang="en-US" sz="2200" dirty="0" smtClean="0">
                <a:solidFill>
                  <a:srgbClr val="FF0000"/>
                </a:solidFill>
                <a:latin typeface="+mj-lt"/>
                <a:ea typeface="Abadi MT Condensed Light" charset="0"/>
                <a:cs typeface="Abadi MT Condensed Light" charset="0"/>
              </a:rPr>
              <a:t>repository, installation guide and usage </a:t>
            </a:r>
            <a:r>
              <a:rPr lang="en-US" sz="2200" dirty="0" smtClean="0">
                <a:solidFill>
                  <a:srgbClr val="FF0000"/>
                </a:solidFill>
                <a:latin typeface="+mj-lt"/>
                <a:ea typeface="Abadi MT Condensed Light" charset="0"/>
                <a:cs typeface="Abadi MT Condensed Light" charset="0"/>
              </a:rPr>
              <a:t>at: https</a:t>
            </a:r>
            <a:r>
              <a:rPr lang="en-US" sz="2200" dirty="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github.com</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skarlekar</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chehara</a:t>
            </a:r>
            <a:endParaRPr lang="en-US" sz="2200" dirty="0">
              <a:solidFill>
                <a:srgbClr val="FF0000"/>
              </a:solidFill>
              <a:latin typeface="+mj-lt"/>
              <a:ea typeface="Abadi MT Condensed Light" charset="0"/>
              <a:cs typeface="Abadi MT Condensed Light" charset="0"/>
            </a:endParaRP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 </a:t>
            </a:r>
            <a:r>
              <a:rPr lang="en-US" sz="4000" b="1" dirty="0" smtClean="0"/>
              <a:t>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7" y="926025"/>
            <a:ext cx="8177873" cy="5711884"/>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Installation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82" y="947245"/>
            <a:ext cx="10058400" cy="5195651"/>
          </a:xfrm>
          <a:prstGeom prst="rect">
            <a:avLst/>
          </a:prstGeom>
        </p:spPr>
      </p:pic>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bcinstallflow</a:t>
            </a:r>
            <a:endParaRPr lang="en-US" dirty="0">
              <a:solidFill>
                <a:srgbClr val="FF0000"/>
              </a:solidFill>
              <a:latin typeface="+mj-lt"/>
            </a:endParaRPr>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Event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bceventflow</a:t>
            </a:r>
            <a:endParaRPr lang="en-US" dirty="0">
              <a:solidFill>
                <a:srgbClr val="FF0000"/>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331" y="980964"/>
            <a:ext cx="8148145" cy="4557193"/>
          </a:xfrm>
          <a:prstGeom prst="rect">
            <a:avLst/>
          </a:prstGeom>
        </p:spPr>
      </p:pic>
    </p:spTree>
    <p:extLst>
      <p:ext uri="{BB962C8B-B14F-4D97-AF65-F5344CB8AC3E}">
        <p14:creationId xmlns:p14="http://schemas.microsoft.com/office/powerpoint/2010/main" val="1786160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a:t>
            </a:r>
            <a:r>
              <a:rPr lang="en-US" sz="4000" b="1" dirty="0" smtClean="0"/>
              <a:t>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a:t>
            </a:r>
            <a:r>
              <a:rPr lang="en-US" sz="2400" dirty="0" smtClean="0"/>
              <a:t>CelebritySleuth application can be cloned from: </a:t>
            </a:r>
          </a:p>
          <a:p>
            <a:pPr marL="0" indent="0">
              <a:buNone/>
            </a:pPr>
            <a:r>
              <a:rPr lang="en-US" sz="2400" dirty="0">
                <a:hlinkClick r:id="rId3"/>
              </a:rPr>
              <a:t>https://</a:t>
            </a:r>
            <a:r>
              <a:rPr lang="en-US" sz="2400" dirty="0" smtClean="0">
                <a:hlinkClick r:id="rId3"/>
              </a:rPr>
              <a:t>github.com/skarlekar/</a:t>
            </a:r>
            <a:r>
              <a:rPr lang="en-US" sz="2400" dirty="0" err="1" smtClean="0">
                <a:hlinkClick r:id="rId3"/>
              </a:rPr>
              <a:t>chehara</a:t>
            </a:r>
            <a:endParaRPr lang="en-US" sz="2400" dirty="0" smtClean="0"/>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hlinkClick r:id="rId4"/>
              </a:rPr>
              <a:t>http://</a:t>
            </a:r>
            <a:r>
              <a:rPr lang="en-US" sz="2400" dirty="0" err="1">
                <a:hlinkClick r:id="rId4"/>
              </a:rPr>
              <a:t>bit.ly</a:t>
            </a:r>
            <a:r>
              <a:rPr lang="en-US" sz="2400" dirty="0">
                <a:hlinkClick r:id="rId4"/>
              </a:rPr>
              <a:t>/</a:t>
            </a:r>
            <a:r>
              <a:rPr lang="en-US" sz="2400" dirty="0" err="1">
                <a:hlinkClick r:id="rId4"/>
              </a:rPr>
              <a:t>chehara</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architecture.</a:t>
            </a:r>
          </a:p>
          <a:p>
            <a:r>
              <a:rPr lang="en-US" dirty="0" smtClean="0"/>
              <a:t>Cost Efficiency </a:t>
            </a:r>
            <a:r>
              <a:rPr lang="mr-IN" dirty="0" smtClean="0"/>
              <a:t>–</a:t>
            </a:r>
            <a:r>
              <a:rPr lang="en-US" dirty="0" smtClean="0"/>
              <a:t> Pay per execution model is most efficient at managing costs.</a:t>
            </a:r>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9445</TotalTime>
  <Words>1691</Words>
  <Application>Microsoft Macintosh PowerPoint</Application>
  <PresentationFormat>Widescreen</PresentationFormat>
  <Paragraphs>240</Paragraphs>
  <Slides>35</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Abadi MT Condensed Light</vt:lpstr>
      <vt:lpstr>Calibri</vt:lpstr>
      <vt:lpstr>Consolas</vt:lpstr>
      <vt:lpstr>Mangal</vt:lpstr>
      <vt:lpstr>Rockwell</vt:lpstr>
      <vt:lpstr>Rockwell Condensed</vt:lpstr>
      <vt:lpstr>Rockwell Extra Bold</vt:lpstr>
      <vt:lpstr>Wingdings</vt:lpstr>
      <vt:lpstr>Wood Type</vt:lpstr>
      <vt:lpstr>Building Cognitive Microservices USING Serverless Framework</vt:lpstr>
      <vt:lpstr>What is Serverless Architecture?</vt:lpstr>
      <vt:lpstr>The momentum behind serverless</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Create Service</vt:lpstr>
      <vt:lpstr>Deployment</vt:lpstr>
      <vt:lpstr>Invoking</vt:lpstr>
      <vt:lpstr>Artificial Intelligence as a Service</vt:lpstr>
      <vt:lpstr>Bot Chehara - Application DEMO</vt:lpstr>
      <vt:lpstr>Bot CHehara - SCreenshots</vt:lpstr>
      <vt:lpstr>Bot Chehara – Pre-Recorded Demo – Celebrity Detection</vt:lpstr>
      <vt:lpstr>Bot Chehara – Pre-Recorded Demo – Landmark Detection</vt:lpstr>
      <vt:lpstr>Bot Chehara – Pre-Recorded Demo – Text Detection</vt:lpstr>
      <vt:lpstr>Bot Chehara</vt:lpstr>
      <vt:lpstr>BOT Chehara – The Bot Who could not forget</vt:lpstr>
      <vt:lpstr>Bot Chehara - Architecture</vt:lpstr>
      <vt:lpstr>Bot Chehara – Installation Flow</vt:lpstr>
      <vt:lpstr>Bot Chehara – Event Flow</vt:lpstr>
      <vt:lpstr>Bot Chehara – Code Walk-Through</vt:lpstr>
    </vt:vector>
  </TitlesOfParts>
  <Manager/>
  <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77</cp:revision>
  <dcterms:created xsi:type="dcterms:W3CDTF">2017-04-16T15:50:18Z</dcterms:created>
  <dcterms:modified xsi:type="dcterms:W3CDTF">2017-10-08T00:09:54Z</dcterms:modified>
  <cp:category/>
</cp:coreProperties>
</file>